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charts/chart44.xml" ContentType="application/vnd.openxmlformats-officedocument.drawingml.chart+xml"/>
  <Override PartName="/ppt/charts/chart43.xml" ContentType="application/vnd.openxmlformats-officedocument.drawingml.chart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0.png" ContentType="image/png"/>
  <Override PartName="/ppt/media/image19.jpeg" ContentType="image/jpeg"/>
  <Override PartName="/ppt/media/image18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5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16.png" ContentType="image/png"/>
  <Override PartName="/ppt/media/image3.png" ContentType="image/png"/>
  <Override PartName="/ppt/media/image2.png" ContentType="image/png"/>
  <Override PartName="/ppt/media/image10.png" ContentType="image/png"/>
  <Override PartName="/ppt/media/image1.jpeg" ContentType="image/jpe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
</Relationships>
</file>

<file path=ppt/charts/chart43.xml><?xml version="1.0" encoding="utf-8"?>
<c:chartSpace xmlns:a="http://schemas.openxmlformats.org/drawingml/2006/main" xmlns:c="http://schemas.openxmlformats.org/drawingml/2006/chart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b="1" sz="1600">
                <a:solidFill>
                  <a:srgbClr val="615042"/>
                </a:solidFill>
                <a:latin typeface="Gill Sans Light"/>
                <a:ea typeface="ＭＳ Ｐゴシック"/>
              </a:rPr>
              <a:t>Main Reasons for forking </a:t>
            </a:r>
          </a:p>
        </c:rich>
      </c:tx>
      <c:layout/>
    </c:title>
    <c:view3D>
      <c:rotX val="10"/>
      <c:rotY val="25"/>
      <c:rAngAx val="0"/>
      <c:perspective val="40"/>
    </c:view3D>
    <c:floor>
      <c:spPr>
        <a:solidFill>
          <a:srgbClr val="d9d9d9"/>
        </a:solidFill>
        <a:ln>
          <a:noFill/>
        </a:ln>
      </c:spPr>
    </c:floor>
    <c:backWall>
      <c:spPr>
        <a:solidFill>
          <a:srgbClr val="d85a1a"/>
        </a:solidFill>
        <a:ln>
          <a:noFill/>
        </a:ln>
      </c:spPr>
    </c:backWall>
    <c:plotArea>
      <c:layout/>
      <c:pie3DChart>
        <c:varyColors val="1"/>
        <c:ser>
          <c:idx val="0"/>
          <c:order val="0"/>
          <c:tx>
            <c:strRef>
              <c:f>label 1</c:f>
              <c:strCache>
                <c:ptCount val="1"/>
                <c:pt idx="0">
                  <c:v>Main Reasons for forking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spPr>
              <a:ln>
                <a:noFill/>
              </a:ln>
            </c:spPr>
          </c:dPt>
          <c:dPt>
            <c:idx val="1"/>
            <c:spPr>
              <a:ln>
                <a:noFill/>
              </a:ln>
            </c:spPr>
          </c:dPt>
          <c:dPt>
            <c:idx val="2"/>
            <c:spPr>
              <a:ln>
                <a:noFill/>
              </a:ln>
            </c:spPr>
          </c:dPt>
          <c:dPt>
            <c:idx val="3"/>
            <c:spPr>
              <a:ln>
                <a:noFill/>
              </a:ln>
            </c:spPr>
          </c:dPt>
          <c:dPt>
            <c:idx val="4"/>
            <c:spPr>
              <a:ln>
                <a:noFill/>
              </a:ln>
            </c:spPr>
          </c:dPt>
          <c:dPt>
            <c:idx val="5"/>
            <c:spPr>
              <a:ln>
                <a:noFill/>
              </a:ln>
            </c:spPr>
          </c:dPt>
          <c:dPt>
            <c:idx val="6"/>
            <c:spPr>
              <a:ln>
                <a:noFill/>
              </a:ln>
            </c:spPr>
          </c:dPt>
          <c:dPt>
            <c:idx val="7"/>
            <c:spPr>
              <a:ln>
                <a:noFill/>
              </a:ln>
            </c:spPr>
          </c:dPt>
          <c:dLbls>
            <c:dLbl>
              <c:idx val="0"/>
              <c:dLblPos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1"/>
              <c:dLblPos val="r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2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3"/>
              <c:dLblPos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4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5"/>
              <c:dLblPos val="l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6"/>
              <c:dLblPos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7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</c:dLbls>
          <c:cat>
            <c:strRef>
              <c:f>categories</c:f>
              <c:strCache>
                <c:ptCount val="8"/>
                <c:pt idx="0">
                  <c:v>Technical differences</c:v>
                </c:pt>
                <c:pt idx="1">
                  <c:v>Discontinuation of Orriginal Project</c:v>
                </c:pt>
                <c:pt idx="2">
                  <c:v>More community-driven development</c:v>
                </c:pt>
                <c:pt idx="3">
                  <c:v>Legal issues</c:v>
                </c:pt>
                <c:pt idx="4">
                  <c:v>Commercial strategy forks</c:v>
                </c:pt>
                <c:pt idx="5">
                  <c:v>Differences among developer team</c:v>
                </c:pt>
                <c:pt idx="6">
                  <c:v>Not Found</c:v>
                </c:pt>
                <c:pt idx="7">
                  <c:v>Experimental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60</c:v>
                </c:pt>
                <c:pt idx="1">
                  <c:v>44</c:v>
                </c:pt>
                <c:pt idx="2">
                  <c:v>29</c:v>
                </c:pt>
                <c:pt idx="3">
                  <c:v>24</c:v>
                </c:pt>
                <c:pt idx="4">
                  <c:v>20</c:v>
                </c:pt>
                <c:pt idx="5">
                  <c:v>16</c:v>
                </c:pt>
                <c:pt idx="6">
                  <c:v>22</c:v>
                </c:pt>
                <c:pt idx="7">
                  <c:v>5</c:v>
                </c:pt>
              </c:numCache>
            </c:numRef>
          </c:val>
        </c:ser>
        <c:firstSliceAng val="0"/>
      </c:pie3DChart>
      <c:spPr>
        <a:solidFill>
          <a:srgbClr val="d85a1a"/>
        </a:solidFill>
        <a:ln>
          <a:noFill/>
        </a:ln>
      </c:spPr>
    </c:plotArea>
    <c:plotVisOnly val="1"/>
  </c:chart>
  <c:spPr>
    <a:noFill/>
    <a:ln>
      <a:noFill/>
    </a:ln>
  </c:spPr>
</c:chartSpace>
</file>

<file path=ppt/charts/chart44.xml><?xml version="1.0" encoding="utf-8"?>
<c:chartSpace xmlns:a="http://schemas.openxmlformats.org/drawingml/2006/main" xmlns:c="http://schemas.openxmlformats.org/drawingml/2006/chart" xmlns:r="http://schemas.openxmlformats.org/officeDocument/2006/relationships">
  <c:lang val="en-US"/>
  <c:chart>
    <c:view3D>
      <c:rotX val="10"/>
      <c:rotY val="25"/>
      <c:rAngAx val="0"/>
      <c:perspective val="40"/>
    </c:view3D>
    <c:floor>
      <c:spPr>
        <a:solidFill>
          <a:srgbClr val="d9d9d9"/>
        </a:solidFill>
        <a:ln>
          <a:noFill/>
        </a:ln>
      </c:spPr>
    </c:floor>
    <c:backWall>
      <c:spPr>
        <a:solidFill>
          <a:srgbClr val="d85a1a"/>
        </a:solidFill>
        <a:ln>
          <a:noFill/>
        </a:ln>
      </c:spPr>
    </c:backWall>
    <c:plotArea>
      <c:layout/>
      <c:pie3DChart>
        <c:varyColors val="1"/>
        <c:ser>
          <c:idx val="0"/>
          <c:order val="0"/>
          <c:tx>
            <c:strRef>
              <c:f>label 1</c:f>
              <c:strCache>
                <c:ptCount val="1"/>
                <c:pt idx="0">
                  <c:v>Main Reasons for forking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spPr>
              <a:ln>
                <a:noFill/>
              </a:ln>
            </c:spPr>
          </c:dPt>
          <c:dPt>
            <c:idx val="1"/>
            <c:spPr>
              <a:ln>
                <a:noFill/>
              </a:ln>
            </c:spPr>
          </c:dPt>
          <c:dPt>
            <c:idx val="2"/>
            <c:spPr>
              <a:ln>
                <a:noFill/>
              </a:ln>
            </c:spPr>
          </c:dPt>
          <c:dPt>
            <c:idx val="3"/>
            <c:spPr>
              <a:ln>
                <a:noFill/>
              </a:ln>
            </c:spPr>
          </c:dPt>
          <c:dPt>
            <c:idx val="4"/>
            <c:spPr>
              <a:ln>
                <a:noFill/>
              </a:ln>
            </c:spPr>
          </c:dPt>
          <c:dPt>
            <c:idx val="5"/>
            <c:spPr>
              <a:ln>
                <a:noFill/>
              </a:ln>
            </c:spPr>
          </c:dPt>
          <c:dPt>
            <c:idx val="6"/>
            <c:spPr>
              <a:ln>
                <a:noFill/>
              </a:ln>
            </c:spPr>
          </c:dPt>
          <c:dPt>
            <c:idx val="7"/>
            <c:spPr>
              <a:ln>
                <a:noFill/>
              </a:ln>
            </c:spPr>
          </c:dPt>
          <c:dLbls>
            <c:dLbl>
              <c:idx val="0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1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2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3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4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5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6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  <c:dLbl>
              <c:idx val="7"/>
              <c:dLblPos val="bestFit"/>
              <c:showLegendKey val="0"/>
              <c:showVal val="0"/>
              <c:showCatName val="1"/>
              <c:showSerName val="0"/>
              <c:showPercent val="1"/>
              <c:separator>; </c:separator>
            </c:dLbl>
          </c:dLbls>
          <c:cat>
            <c:strRef>
              <c:f>categories</c:f>
              <c:strCache>
                <c:ptCount val="8"/>
                <c:pt idx="0">
                  <c:v>Technical differences</c:v>
                </c:pt>
                <c:pt idx="1">
                  <c:v>Discontinuation of Orriginal Project</c:v>
                </c:pt>
                <c:pt idx="2">
                  <c:v>More community-driven development</c:v>
                </c:pt>
                <c:pt idx="3">
                  <c:v>Legal issues</c:v>
                </c:pt>
                <c:pt idx="4">
                  <c:v>Commercial strategy forks</c:v>
                </c:pt>
                <c:pt idx="5">
                  <c:v>Differences among developer team</c:v>
                </c:pt>
                <c:pt idx="6">
                  <c:v>Not Found</c:v>
                </c:pt>
                <c:pt idx="7">
                  <c:v>Experimental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60</c:v>
                </c:pt>
                <c:pt idx="1">
                  <c:v>44</c:v>
                </c:pt>
                <c:pt idx="2">
                  <c:v>29</c:v>
                </c:pt>
                <c:pt idx="3">
                  <c:v>24</c:v>
                </c:pt>
                <c:pt idx="4">
                  <c:v>20</c:v>
                </c:pt>
                <c:pt idx="5">
                  <c:v>16</c:v>
                </c:pt>
                <c:pt idx="6">
                  <c:v>22</c:v>
                </c:pt>
                <c:pt idx="7">
                  <c:v>5</c:v>
                </c:pt>
              </c:numCache>
            </c:numRef>
          </c:val>
        </c:ser>
        <c:firstSliceAng val="0"/>
      </c:pie3DChart>
      <c:spPr>
        <a:solidFill>
          <a:srgbClr val="d85a1a"/>
        </a:solidFill>
        <a:ln>
          <a:noFill/>
        </a:ln>
      </c:spPr>
    </c:plotArea>
    <c:plotVisOnly val="1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11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8745D16C-8376-498A-9C73-6C0246B9FF1D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lang="en-US"/>
              <a:t>My name is Amir, one of the authors of this study,</a:t>
            </a:r>
            <a:endParaRPr/>
          </a:p>
          <a:p>
            <a:r>
              <a:rPr lang="en-US"/>
              <a:t>It’s about HOW and WHY older adults are active in open source.</a:t>
            </a:r>
            <a:endParaRPr/>
          </a:p>
        </p:txBody>
      </p:sp>
      <p:sp>
        <p:nvSpPr>
          <p:cNvPr id="20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790A351-7024-459E-859F-94D8FF30CC50}" type="slidenum">
              <a:rPr lang="en-US" sz="1200">
                <a:solidFill>
                  <a:srgbClr val="615042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0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27CA5ACF-0488-4A44-98E7-7035C416DCE4}" type="slidenum">
              <a:rPr lang="en-US" sz="1200">
                <a:solidFill>
                  <a:srgbClr val="615042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037C1514-A896-495A-A5ED-FD97EB31049C}" type="slidenum">
              <a:rPr lang="en-US" sz="1200">
                <a:solidFill>
                  <a:srgbClr val="615042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411444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39960"/>
            <a:ext cx="411444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25650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565000" y="3875040"/>
            <a:ext cx="2007360" cy="1601280"/>
          </a:xfrm>
          <a:prstGeom prst="rect">
            <a:avLst/>
          </a:prstGeom>
          <a:ln>
            <a:noFill/>
          </a:ln>
        </p:spPr>
      </p:pic>
      <p:pic>
        <p:nvPicPr>
          <p:cNvPr descr="" id="3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3875040"/>
            <a:ext cx="2007360" cy="1601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371600"/>
            <a:ext cx="4114440" cy="4343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411444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677520"/>
            <a:ext cx="8229240" cy="50371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371600"/>
            <a:ext cx="4114440" cy="4343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25650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3639960"/>
            <a:ext cx="411372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411444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3639960"/>
            <a:ext cx="411444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25650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7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565000" y="3875040"/>
            <a:ext cx="2007360" cy="1601280"/>
          </a:xfrm>
          <a:prstGeom prst="rect">
            <a:avLst/>
          </a:prstGeom>
          <a:ln>
            <a:noFill/>
          </a:ln>
        </p:spPr>
      </p:pic>
      <p:pic>
        <p:nvPicPr>
          <p:cNvPr descr="" id="74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3875040"/>
            <a:ext cx="2007360" cy="1601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371600"/>
            <a:ext cx="4114440" cy="43434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411444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411444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677520"/>
            <a:ext cx="8229240" cy="50371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25650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639960"/>
            <a:ext cx="411372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411444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639960"/>
            <a:ext cx="411444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25650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1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565000" y="3875040"/>
            <a:ext cx="2007360" cy="1601280"/>
          </a:xfrm>
          <a:prstGeom prst="rect">
            <a:avLst/>
          </a:prstGeom>
          <a:ln>
            <a:noFill/>
          </a:ln>
        </p:spPr>
      </p:pic>
      <p:pic>
        <p:nvPicPr>
          <p:cNvPr descr="" id="114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3875040"/>
            <a:ext cx="2007360" cy="1601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677520"/>
            <a:ext cx="8229240" cy="50371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43430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565000" y="363996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8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565000" y="1371600"/>
            <a:ext cx="200736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39960"/>
            <a:ext cx="4113720" cy="2071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240" cy="13712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371600"/>
            <a:ext cx="8229240" cy="434304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Gill Sans Light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595959"/>
                </a:solidFill>
                <a:latin typeface="Gill Sans Light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595959"/>
                </a:solidFill>
                <a:latin typeface="Gill Sans Light"/>
                <a:ea typeface="ＭＳ Ｐゴシック"/>
              </a:rPr>
              <a:t>Fourth level</a:t>
            </a:r>
            <a:endParaRPr/>
          </a:p>
          <a:p>
            <a:r>
              <a:rPr lang="en-US">
                <a:solidFill>
                  <a:srgbClr val="595959"/>
                </a:solidFill>
                <a:latin typeface="Gill Sans Light"/>
                <a:ea typeface="ＭＳ Ｐゴシック"/>
              </a:rPr>
              <a:t>Fifth level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57200" y="6172200"/>
            <a:ext cx="1828440" cy="182520"/>
          </a:xfrm>
          <a:prstGeom prst="rect">
            <a:avLst/>
          </a:prstGeom>
        </p:spPr>
        <p:txBody>
          <a:bodyPr anchor="ctr" bIns="0" tIns="0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sldNum"/>
          </p:nvPr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10304707-A40B-4C1B-8E16-261ED87C8181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ftr"/>
          </p:nvPr>
        </p:nvSpPr>
        <p:spPr>
          <a:xfrm>
            <a:off x="457200" y="6355080"/>
            <a:ext cx="2895120" cy="182520"/>
          </a:xfrm>
          <a:prstGeom prst="rect">
            <a:avLst/>
          </a:prstGeom>
        </p:spPr>
        <p:txBody>
          <a:bodyPr anchor="ctr" bIns="0" tIns="0"/>
          <a:p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457200" y="1371600"/>
            <a:ext cx="4114440" cy="4343040"/>
          </a:xfrm>
          <a:prstGeom prst="rect">
            <a:avLst/>
          </a:prstGeom>
        </p:spPr>
        <p:txBody>
          <a:bodyPr/>
          <a:p>
            <a:pPr>
              <a:buSzPct val="25000"/>
              <a:buFont typeface="StarSymbol"/>
              <a:buChar char="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Gill Sans Light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595959"/>
                </a:solidFill>
                <a:latin typeface="Gill Sans Light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595959"/>
                </a:solidFill>
                <a:latin typeface="Gill Sans Light"/>
                <a:ea typeface="ＭＳ Ｐゴシック"/>
              </a:rPr>
              <a:t>Fourth level</a:t>
            </a:r>
            <a:endParaRPr/>
          </a:p>
          <a:p>
            <a:r>
              <a:rPr lang="en-US">
                <a:solidFill>
                  <a:srgbClr val="595959"/>
                </a:solidFill>
                <a:latin typeface="Gill Sans Light"/>
                <a:ea typeface="ＭＳ Ｐゴシック"/>
              </a:rPr>
              <a:t>Fifth level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800600" y="1371600"/>
            <a:ext cx="3885840" cy="434304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615042"/>
                </a:solidFill>
                <a:latin typeface="Palatino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>
                <a:solidFill>
                  <a:srgbClr val="615042"/>
                </a:solidFill>
                <a:latin typeface="Palatino"/>
                <a:ea typeface="ＭＳ Ｐゴシック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>
                <a:solidFill>
                  <a:srgbClr val="615042"/>
                </a:solidFill>
                <a:latin typeface="Palatino"/>
                <a:ea typeface="ＭＳ Ｐゴシック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>
                <a:solidFill>
                  <a:srgbClr val="615042"/>
                </a:solidFill>
                <a:latin typeface="Palatino"/>
                <a:ea typeface="ＭＳ Ｐゴシック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>
                <a:solidFill>
                  <a:srgbClr val="615042"/>
                </a:solidFill>
                <a:latin typeface="Palatino"/>
                <a:ea typeface="ＭＳ Ｐゴシック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>
                <a:solidFill>
                  <a:srgbClr val="615042"/>
                </a:solidFill>
                <a:latin typeface="Palatino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615042"/>
                </a:solidFill>
                <a:latin typeface="Palatino"/>
                <a:ea typeface="ＭＳ Ｐゴシック"/>
              </a:rPr>
              <a:t>Seventh Outline LevelClick icon to add picture</a:t>
            </a:r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title"/>
          </p:nvPr>
        </p:nvSpPr>
        <p:spPr>
          <a:xfrm>
            <a:off x="457200" y="67752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dt"/>
          </p:nvPr>
        </p:nvSpPr>
        <p:spPr>
          <a:xfrm>
            <a:off x="457200" y="6172200"/>
            <a:ext cx="1828440" cy="182520"/>
          </a:xfrm>
          <a:prstGeom prst="rect">
            <a:avLst/>
          </a:prstGeom>
        </p:spPr>
        <p:txBody>
          <a:bodyPr anchor="ctr" bIns="0" tIns="0"/>
          <a:p>
            <a:endParaRPr/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D0D78696-AD19-4C4C-A08A-0DD43D398E93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80" name="PlaceHolder 6"/>
          <p:cNvSpPr>
            <a:spLocks noGrp="1"/>
          </p:cNvSpPr>
          <p:nvPr>
            <p:ph type="ftr"/>
          </p:nvPr>
        </p:nvSpPr>
        <p:spPr>
          <a:xfrm>
            <a:off x="457200" y="6355080"/>
            <a:ext cx="2895120" cy="182520"/>
          </a:xfrm>
          <a:prstGeom prst="rect">
            <a:avLst/>
          </a:prstGeom>
        </p:spPr>
        <p:txBody>
          <a:bodyPr anchor="ctr" bIns="0" tIns="0"/>
          <a:p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chart" Target="../charts/chart44.xml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chart" Target="../charts/chart43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1665360"/>
            <a:ext cx="8503920" cy="22204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Temporal Analysis of 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Dynamic Collaboration Graphs of 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Open Source Software Development</a:t>
            </a:r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457200" y="4467600"/>
            <a:ext cx="8229240" cy="968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1600">
                <a:solidFill>
                  <a:srgbClr val="4e300f"/>
                </a:solidFill>
                <a:latin typeface="Gill Sans Light"/>
                <a:ea typeface="ＭＳ Ｐゴシック"/>
              </a:rPr>
              <a:t>Preliminary Exam Proposal </a:t>
            </a:r>
            <a:endParaRPr/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4e300f"/>
                </a:solidFill>
                <a:latin typeface="Gill Sans Light"/>
                <a:ea typeface="ＭＳ Ｐゴシック"/>
              </a:rPr>
              <a:t>Amir Azarbakht</a:t>
            </a:r>
            <a:endParaRPr/>
          </a:p>
        </p:txBody>
      </p:sp>
    </p:spTree>
  </p:cSld>
  <p:transition>
    <p:fade/>
  </p:transition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Research Objective 1: 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Exploring the usefulness of social interactions data and its relationship to social dynamics within a forked FOSS project.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457200" y="2941920"/>
            <a:ext cx="8229240" cy="30592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R.Q. 1.1. 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	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Does the social interactions data represent the social dynamics of the development community? How well? </a:t>
            </a: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(e.g. for an outsider; a person without insider knowledge of history and status que)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What are the perceived benefits of carving out and showing social interactions data to the project stakeholders? </a:t>
            </a: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(e.g. project devs, users, sponsor organizations, potential investors)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R.Q. 1.2. 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	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Are “Personal differences” and “technical differences” forking reasons associated with distinctly different interaction patterns?</a:t>
            </a:r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391B449F-CEB8-4E1A-B6A5-EE85A59A0FF9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Research Objective 1: 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What are the social patterns associated with different types of forking?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457200" y="2941920"/>
            <a:ext cx="8229240" cy="30592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R.Q. 1.1.1    Is there a prototypical fork for </a:t>
            </a:r>
            <a:r>
              <a:rPr i="1"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“personal differences”</a:t>
            </a: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 reason for forking?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R.Q. 1.1.2    Is there a prototypical fork for </a:t>
            </a:r>
            <a:r>
              <a:rPr i="1"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“more community-driven development”</a:t>
            </a: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 reason for forking?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R.Q. 1.1.3    Is a labeled project as a </a:t>
            </a:r>
            <a:r>
              <a:rPr i="1"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“technical differences” </a:t>
            </a: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fork really only a </a:t>
            </a:r>
            <a:r>
              <a:rPr i="1"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“technical differences” </a:t>
            </a: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fork?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R.Q. 1.1.4    Are there patterns that exemplify these categories?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R.Q. 1.1.5    What are the determining factors?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R.Q. 1.1.6    Where are the determining factors? In Mailing List data? In Code?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900">
                <a:solidFill>
                  <a:srgbClr val="595959"/>
                </a:solidFill>
                <a:latin typeface="Gill Sans Light"/>
                <a:ea typeface="ＭＳ Ｐゴシック"/>
              </a:rPr>
              <a:t>R.Q. 1.1.7    What do the determining factor look like?</a:t>
            </a:r>
            <a:endParaRPr/>
          </a:p>
        </p:txBody>
      </p:sp>
      <p:sp>
        <p:nvSpPr>
          <p:cNvPr id="157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7797B12D-68D6-4513-AD46-54CBB32C0FA1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Research Objective 2: 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Temporal Evolution Analysis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457200" y="1937880"/>
            <a:ext cx="8229240" cy="3717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R.Q. 2.1. 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	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Is it possible to tell the difference between when the reason for forking was </a:t>
            </a:r>
            <a:r>
              <a:rPr i="1"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personal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 vs. </a:t>
            </a:r>
            <a:r>
              <a:rPr i="1"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technical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 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R.Q. 2.2. 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	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What establishes an inflection point [fork]? Which metrics are indicative of inflection?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  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R.Q. 2.3. 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	</a:t>
            </a:r>
            <a:r>
              <a:rPr lang="en-US" sz="2400">
                <a:solidFill>
                  <a:srgbClr val="c5000b"/>
                </a:solidFill>
                <a:latin typeface="Gill Sans Light"/>
                <a:ea typeface="ＭＳ Ｐゴシック"/>
              </a:rPr>
              <a:t>Undoable to prove!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 What change in metrics can be used as the indicator? (Threshold = ?) </a:t>
            </a:r>
            <a:r>
              <a:rPr lang="en-US" sz="2400">
                <a:solidFill>
                  <a:srgbClr val="c5000b"/>
                </a:solidFill>
                <a:latin typeface="Gill Sans Light"/>
                <a:ea typeface="ＭＳ Ｐゴシック"/>
              </a:rPr>
              <a:t>Undoable to prove and check after finding and hypothesis. Because no possible examples of inevitable not-forking projects that have flirted with disaster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0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1C4A9A4A-020C-48F9-B182-2714313E7038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Research Objective 3: 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Actionable Visualization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r>
              <a:rPr b="1"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457200" y="2148120"/>
            <a:ext cx="8229240" cy="38426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R.Q. 3.1. 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	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Is it possible to tell between when the reason for forking is </a:t>
            </a:r>
            <a:r>
              <a:rPr i="1"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“more community-driven development”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 and </a:t>
            </a:r>
            <a:r>
              <a:rPr i="1"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“differences among the developer team”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 through a visual representation of collaboration patterns?</a:t>
            </a: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 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R.Q. 3.2. 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	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What are the perceived benefits and risks of making the social interactions visual representation to the development community, and project stakeholders?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3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7CD966A7-6F24-419D-87DB-E0D5F0347D80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Research Objective 3: 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Actionable Visualization</a:t>
            </a:r>
            <a:r>
              <a:rPr b="1" lang="en-US" sz="28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r>
              <a:rPr b="1"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457200" y="2148120"/>
            <a:ext cx="8229240" cy="38426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R.Q. 3.1.1    Does my analysis of the situation match what people in that community remember?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R.Q. 3.1.2    If I show someone, would they draw the same conclusion as the first one?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Current community folks, have them reflect on … and future </a:t>
            </a:r>
            <a:r>
              <a:rPr lang="en-US" sz="2400">
                <a:solidFill>
                  <a:srgbClr val="ff950e"/>
                </a:solidFill>
                <a:latin typeface="Gill Sans Light"/>
                <a:ea typeface="ＭＳ Ｐゴシック"/>
              </a:rPr>
              <a:t>(less important than RQ1)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ill Sans Light"/>
                <a:ea typeface="ＭＳ Ｐゴシック"/>
              </a:rPr>
              <a:t>Can we use these to know HOW and WHY projects fork?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6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6DFD32FF-8F9D-45A3-ACFE-31617B892ACD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Methodology: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	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Data Gathering</a:t>
            </a:r>
            <a:endParaRPr/>
          </a:p>
        </p:txBody>
      </p:sp>
      <p:sp>
        <p:nvSpPr>
          <p:cNvPr id="168" name="TextShape 2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8980C933-4514-4AB3-A4CF-DB5AE9AF2444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pic>
        <p:nvPicPr>
          <p:cNvPr descr="" id="169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2319480"/>
            <a:ext cx="3866760" cy="2742840"/>
          </a:xfrm>
          <a:prstGeom prst="rect">
            <a:avLst/>
          </a:prstGeom>
          <a:ln>
            <a:noFill/>
          </a:ln>
        </p:spPr>
      </p:pic>
      <p:pic>
        <p:nvPicPr>
          <p:cNvPr descr="" id="170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1551960"/>
            <a:ext cx="3983040" cy="429732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Collected Data</a:t>
            </a:r>
            <a:endParaRPr/>
          </a:p>
        </p:txBody>
      </p:sp>
      <p:pic>
        <p:nvPicPr>
          <p:cNvPr descr="" id="172" name="Content Placeholder 4"/>
          <p:cNvPicPr/>
          <p:nvPr/>
        </p:nvPicPr>
        <p:blipFill>
          <a:blip r:embed="rId1"/>
          <a:srcRect b="-416414" l="0" r="0" t="-416414"/>
          <a:stretch>
            <a:fillRect/>
          </a:stretch>
        </p:blipFill>
        <p:spPr>
          <a:xfrm>
            <a:off x="1291320" y="1699200"/>
            <a:ext cx="6561360" cy="3462840"/>
          </a:xfrm>
          <a:prstGeom prst="rect">
            <a:avLst/>
          </a:prstGeom>
          <a:ln w="9360"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737C5B48-A8D8-422D-8204-85BF004127C1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Visualization #1</a:t>
            </a:r>
            <a:endParaRPr/>
          </a:p>
        </p:txBody>
      </p:sp>
      <p:pic>
        <p:nvPicPr>
          <p:cNvPr descr="" id="175" name="Content Placeholder 4"/>
          <p:cNvPicPr/>
          <p:nvPr/>
        </p:nvPicPr>
        <p:blipFill>
          <a:blip r:embed="rId1"/>
          <a:srcRect b="-533924" l="0" r="0" t="-533924"/>
          <a:stretch>
            <a:fillRect/>
          </a:stretch>
        </p:blipFill>
        <p:spPr>
          <a:xfrm>
            <a:off x="457200" y="1371600"/>
            <a:ext cx="8229240" cy="4343040"/>
          </a:xfrm>
          <a:prstGeom prst="rect">
            <a:avLst/>
          </a:prstGeom>
          <a:ln w="9360">
            <a:noFill/>
          </a:ln>
        </p:spPr>
      </p:pic>
      <p:sp>
        <p:nvSpPr>
          <p:cNvPr id="176" name="TextShape 2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FDB0C789-D350-4725-9B3F-53297C313F4E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Influence Analysis</a:t>
            </a:r>
            <a:endParaRPr/>
          </a:p>
        </p:txBody>
      </p:sp>
      <p:sp>
        <p:nvSpPr>
          <p:cNvPr id="178" name="TextShape 2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933C053D-3493-4086-A5FA-B22703EEF663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pic>
        <p:nvPicPr>
          <p:cNvPr descr="" id="179" name="Content Placeholder 6"/>
          <p:cNvPicPr/>
          <p:nvPr/>
        </p:nvPicPr>
        <p:blipFill>
          <a:blip r:embed="rId1"/>
          <a:stretch>
            <a:fillRect/>
          </a:stretch>
        </p:blipFill>
        <p:spPr>
          <a:xfrm>
            <a:off x="595080" y="1434960"/>
            <a:ext cx="8010720" cy="4305240"/>
          </a:xfrm>
          <a:prstGeom prst="rect">
            <a:avLst/>
          </a:prstGeom>
          <a:ln w="9360">
            <a:noFill/>
          </a:ln>
        </p:spPr>
      </p:pic>
    </p:spTree>
  </p:cSld>
  <p:transition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To Do</a:t>
            </a:r>
            <a:endParaRPr/>
          </a:p>
        </p:txBody>
      </p:sp>
      <p:sp>
        <p:nvSpPr>
          <p:cNvPr id="181" name="TextShape 2"/>
          <p:cNvSpPr txBox="1"/>
          <p:nvPr/>
        </p:nvSpPr>
        <p:spPr>
          <a:xfrm>
            <a:off x="457200" y="1371600"/>
            <a:ext cx="8229240" cy="434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Statistical analysis of sparsely-labeled data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Gill Sans Light"/>
                <a:ea typeface="ＭＳ Ｐゴシック"/>
              </a:rPr>
              <a:t>Regression &lt;?&gt;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Semi-supervised learning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Gill Sans Light"/>
                <a:ea typeface="ＭＳ Ｐゴシック"/>
              </a:rPr>
              <a:t>Label propagation method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Visualization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Lab study and interviews with stakeholders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82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4017EB67-847D-4FF3-85F8-61F52C2F06D2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Related Work, cont.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457200" y="1371600"/>
            <a:ext cx="8229240" cy="434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Research on forking exists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However, it's mostly </a:t>
            </a:r>
            <a:r>
              <a:rPr b="1"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post-hoc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What was the outcome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What was the cause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What we don't know about forking? (a number of unanswered questions)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Very little looking at the run-up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Predictability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Was it a long-run trend? or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Community polarized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Tipping point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We're missing that context (pre-), what we have now, is post-hoc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Finding better measures for influence, and the shift of influence</a:t>
            </a:r>
            <a:endParaRPr/>
          </a:p>
        </p:txBody>
      </p:sp>
      <p:sp>
        <p:nvSpPr>
          <p:cNvPr id="124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DAB13E82-4CCF-468A-9798-D2368FF8929A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125" name="TextShape 4"/>
          <p:cNvSpPr txBox="1"/>
          <p:nvPr/>
        </p:nvSpPr>
        <p:spPr>
          <a:xfrm>
            <a:off x="1645920" y="2011680"/>
            <a:ext cx="180720" cy="346320"/>
          </a:xfrm>
          <a:prstGeom prst="rect">
            <a:avLst/>
          </a:prstGeom>
        </p:spPr>
      </p:sp>
    </p:spTree>
  </p:cSld>
  <p:transition>
    <p:fade/>
  </p:transition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457200" y="1909800"/>
            <a:ext cx="8229240" cy="3453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6600">
                <a:solidFill>
                  <a:srgbClr val="595959"/>
                </a:solidFill>
                <a:latin typeface="Gill Sans"/>
                <a:ea typeface="ＭＳ Ｐゴシック"/>
              </a:rPr>
              <a:t>Thanks</a:t>
            </a:r>
            <a:endParaRPr/>
          </a:p>
        </p:txBody>
      </p:sp>
      <p:sp>
        <p:nvSpPr>
          <p:cNvPr id="184" name="TextShape 2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B9FAC836-DF7C-47A1-9E14-1AE049FEAEFF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457200" y="677520"/>
            <a:ext cx="8229240" cy="68544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86" name="TextShape 2"/>
          <p:cNvSpPr txBox="1"/>
          <p:nvPr/>
        </p:nvSpPr>
        <p:spPr>
          <a:xfrm>
            <a:off x="457200" y="6172200"/>
            <a:ext cx="1828440" cy="182520"/>
          </a:xfrm>
          <a:prstGeom prst="rect">
            <a:avLst/>
          </a:prstGeom>
        </p:spPr>
        <p:txBody>
          <a:bodyPr anchor="ctr" bIns="0" tIns="0"/>
          <a:p>
            <a:pPr>
              <a:lnSpc>
                <a:spcPct val="100000"/>
              </a:lnSpc>
            </a:pPr>
            <a:r>
              <a:rPr lang="en-US" sz="1100">
                <a:solidFill>
                  <a:srgbClr val="717171"/>
                </a:solidFill>
                <a:latin typeface="Calibri"/>
                <a:ea typeface="ＭＳ Ｐゴシック"/>
              </a:rPr>
              <a:t>3/31/15</a:t>
            </a:r>
            <a:endParaRPr/>
          </a:p>
        </p:txBody>
      </p:sp>
      <p:sp>
        <p:nvSpPr>
          <p:cNvPr id="187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0B0DFB79-A359-4E09-BCC0-1A1A4ABEAD35}" type="slidenum">
              <a:rPr lang="en-US" sz="1100">
                <a:solidFill>
                  <a:srgbClr val="717171"/>
                </a:solidFill>
                <a:latin typeface="Calibri"/>
                <a:ea typeface="ＭＳ Ｐゴシック"/>
              </a:rPr>
              <a:t>&lt;number&gt;</a:t>
            </a:fld>
            <a:endParaRPr/>
          </a:p>
        </p:txBody>
      </p:sp>
      <p:pic>
        <p:nvPicPr>
          <p:cNvPr descr="" id="188" name="Picture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4431600" y="4590000"/>
            <a:ext cx="3038760" cy="1946520"/>
          </a:xfrm>
          <a:prstGeom prst="rect">
            <a:avLst/>
          </a:prstGeom>
          <a:ln>
            <a:noFill/>
          </a:ln>
        </p:spPr>
      </p:pic>
      <p:pic>
        <p:nvPicPr>
          <p:cNvPr descr="" id="189" name="Picture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4070520" y="2624040"/>
            <a:ext cx="2620800" cy="1965600"/>
          </a:xfrm>
          <a:prstGeom prst="rect">
            <a:avLst/>
          </a:prstGeom>
          <a:ln>
            <a:noFill/>
          </a:ln>
        </p:spPr>
      </p:pic>
      <p:sp>
        <p:nvSpPr>
          <p:cNvPr id="190" name="TextShape 4"/>
          <p:cNvSpPr txBox="1"/>
          <p:nvPr/>
        </p:nvSpPr>
        <p:spPr>
          <a:xfrm>
            <a:off x="457200" y="1371600"/>
            <a:ext cx="5034960" cy="46191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595959"/>
                </a:solidFill>
                <a:latin typeface="Calibri"/>
                <a:ea typeface="ＭＳ Ｐゴシック"/>
              </a:rPr>
              <a:t>Success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ＭＳ Ｐゴシック"/>
              </a:rPr>
              <a:t>How to measure?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ＭＳ Ｐゴシック"/>
              </a:rPr>
              <a:t>What attributes =&gt; success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595959"/>
                </a:solidFill>
                <a:latin typeface="Calibri"/>
                <a:ea typeface="ＭＳ Ｐゴシック"/>
              </a:rPr>
              <a:t>Sustainability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ＭＳ Ｐゴシック"/>
              </a:rPr>
              <a:t>How long can be sustained</a:t>
            </a:r>
            <a:endParaRPr/>
          </a:p>
          <a:p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595959"/>
                </a:solidFill>
                <a:latin typeface="Calibri"/>
                <a:ea typeface="ＭＳ Ｐゴシック"/>
              </a:rPr>
              <a:t>Inflection points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595959"/>
                </a:solidFill>
                <a:latin typeface="Calibri"/>
                <a:ea typeface="ＭＳ Ｐゴシック"/>
              </a:rPr>
              <a:t>What events/conditions =&gt; inflection</a:t>
            </a:r>
            <a:endParaRPr/>
          </a:p>
        </p:txBody>
      </p:sp>
    </p:spTree>
  </p:cSld>
  <p:transition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Reasons for forking </a:t>
            </a:r>
            <a:endParaRPr/>
          </a:p>
        </p:txBody>
      </p:sp>
      <p:pic>
        <p:nvPicPr>
          <p:cNvPr descr="" id="192" name="Content Placeholder 4"/>
          <p:cNvPicPr/>
          <p:nvPr/>
        </p:nvPicPr>
        <p:blipFill>
          <a:blip r:embed="rId1"/>
          <a:srcRect b="0" l="-616938" r="-616938" t="0"/>
          <a:stretch>
            <a:fillRect/>
          </a:stretch>
        </p:blipFill>
        <p:spPr>
          <a:xfrm>
            <a:off x="457200" y="1371600"/>
            <a:ext cx="8229240" cy="4343040"/>
          </a:xfrm>
          <a:prstGeom prst="rect">
            <a:avLst/>
          </a:prstGeom>
          <a:ln w="9360">
            <a:noFill/>
          </a:ln>
        </p:spPr>
      </p:pic>
      <p:sp>
        <p:nvSpPr>
          <p:cNvPr id="193" name="TextShape 2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8AB5363B-F23A-45DF-9779-3F023799CE02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457200" y="67752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Main Reasons for forking </a:t>
            </a: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
</a:t>
            </a:r>
            <a:endParaRPr/>
          </a:p>
        </p:txBody>
      </p:sp>
      <p:sp>
        <p:nvSpPr>
          <p:cNvPr id="195" name="TextShape 2"/>
          <p:cNvSpPr txBox="1"/>
          <p:nvPr/>
        </p:nvSpPr>
        <p:spPr>
          <a:xfrm>
            <a:off x="457200" y="6172200"/>
            <a:ext cx="1828440" cy="182520"/>
          </a:xfrm>
          <a:prstGeom prst="rect">
            <a:avLst/>
          </a:prstGeom>
        </p:spPr>
        <p:txBody>
          <a:bodyPr anchor="ctr" bIns="0" tIns="0"/>
          <a:p>
            <a:pPr>
              <a:lnSpc>
                <a:spcPct val="100000"/>
              </a:lnSpc>
            </a:pPr>
            <a:r>
              <a:rPr lang="en-US" sz="1100">
                <a:solidFill>
                  <a:srgbClr val="717171"/>
                </a:solidFill>
                <a:latin typeface="Calibri"/>
                <a:ea typeface="ＭＳ Ｐゴシック"/>
              </a:rPr>
              <a:t>3/31/15</a:t>
            </a:r>
            <a:endParaRPr/>
          </a:p>
        </p:txBody>
      </p:sp>
      <p:sp>
        <p:nvSpPr>
          <p:cNvPr id="196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D8161FD1-15A1-45EE-83DA-996F2F0BD5CA}" type="slidenum">
              <a:rPr lang="en-US" sz="1100">
                <a:solidFill>
                  <a:srgbClr val="717171"/>
                </a:solidFill>
                <a:latin typeface="Calibri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197" name="CustomShape 4"/>
          <p:cNvSpPr/>
          <p:nvPr/>
        </p:nvSpPr>
        <p:spPr>
          <a:xfrm>
            <a:off x="4316760" y="4631400"/>
            <a:ext cx="290880" cy="162720"/>
          </a:xfrm>
          <a:prstGeom prst="rect">
            <a:avLst/>
          </a:prstGeom>
          <a:solidFill>
            <a:srgbClr val="fcffff"/>
          </a:solidFill>
          <a:ln w="9360">
            <a:noFill/>
          </a:ln>
        </p:spPr>
      </p:sp>
      <p:graphicFrame>
        <p:nvGraphicFramePr>
          <p:cNvPr id="198" name="Chart 2"/>
          <p:cNvGraphicFramePr/>
          <p:nvPr/>
        </p:nvGraphicFramePr>
        <p:xfrm>
          <a:off x="1672560" y="1569600"/>
          <a:ext cx="5870520" cy="4421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9" name="CustomShape 5"/>
          <p:cNvSpPr/>
          <p:nvPr/>
        </p:nvSpPr>
        <p:spPr>
          <a:xfrm>
            <a:off x="2143800" y="4561200"/>
            <a:ext cx="314280" cy="119520"/>
          </a:xfrm>
          <a:prstGeom prst="rect">
            <a:avLst/>
          </a:prstGeom>
          <a:solidFill>
            <a:srgbClr val="fcffff"/>
          </a:solidFill>
          <a:ln w="9360">
            <a:noFill/>
          </a:ln>
        </p:spPr>
      </p:sp>
      <p:sp>
        <p:nvSpPr>
          <p:cNvPr id="200" name="CustomShape 6"/>
          <p:cNvSpPr/>
          <p:nvPr/>
        </p:nvSpPr>
        <p:spPr>
          <a:xfrm>
            <a:off x="634680" y="5675760"/>
            <a:ext cx="1904760" cy="212040"/>
          </a:xfrm>
          <a:prstGeom prst="rect">
            <a:avLst/>
          </a:prstGeom>
          <a:noFill/>
          <a:ln>
            <a:noFill/>
          </a:ln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800">
                <a:solidFill>
                  <a:srgbClr val="615042"/>
                </a:solidFill>
                <a:latin typeface="Palatino"/>
                <a:ea typeface="ＭＳ Ｐゴシック"/>
              </a:rPr>
              <a:t>[Robles and Gonzalez-Barahona 2012]</a:t>
            </a:r>
            <a:endParaRPr/>
          </a:p>
        </p:txBody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Introduction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457200" y="1371600"/>
            <a:ext cx="8229240" cy="434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Social networks are a ubiquitous part of our social lives.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There are many open questions about the social dynamics in FOSS communities; especially about forking.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Most recent studies of FOSS communities have tended to suffer from an important limitation; They treat community as a static structure rather than a dynamic process.</a:t>
            </a:r>
            <a:endParaRPr/>
          </a:p>
        </p:txBody>
      </p:sp>
      <p:sp>
        <p:nvSpPr>
          <p:cNvPr id="128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B7ADD372-5F27-4EB8-A1EB-1A2DFA7593B2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pic>
        <p:nvPicPr>
          <p:cNvPr descr="" id="129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3791880" y="1892160"/>
            <a:ext cx="1562400" cy="135468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Related Work</a:t>
            </a:r>
            <a:endParaRPr/>
          </a:p>
        </p:txBody>
      </p:sp>
      <p:sp>
        <p:nvSpPr>
          <p:cNvPr id="131" name="TextShape 2"/>
          <p:cNvSpPr txBox="1"/>
          <p:nvPr/>
        </p:nvSpPr>
        <p:spPr>
          <a:xfrm>
            <a:off x="457200" y="1371600"/>
            <a:ext cx="8229240" cy="434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FOSS communities have been studied extensively.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The study of communities has grown in popularity in part thanks to advances in social network analysis.</a:t>
            </a:r>
            <a:endParaRPr/>
          </a:p>
        </p:txBody>
      </p:sp>
      <p:sp>
        <p:nvSpPr>
          <p:cNvPr id="132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D8345FC2-D9C5-43E5-AD44-10ACFB5F9A7C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pic>
        <p:nvPicPr>
          <p:cNvPr descr="" id="133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2677680" y="2761560"/>
            <a:ext cx="3781800" cy="378540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Related Work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457200" y="1371600"/>
            <a:ext cx="8229240" cy="434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Community splits in FOSS are referred to as </a:t>
            </a:r>
            <a:r>
              <a:rPr i="1"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forks</a:t>
            </a: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. Forking is defined as ...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The main reasons for forking ...</a:t>
            </a:r>
            <a:endParaRPr/>
          </a:p>
        </p:txBody>
      </p:sp>
      <p:sp>
        <p:nvSpPr>
          <p:cNvPr id="136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6B6C489D-814D-44F8-9148-7755E7CB00F5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pic>
        <p:nvPicPr>
          <p:cNvPr descr="" id="137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580760" y="2939400"/>
            <a:ext cx="5973120" cy="19126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Related Work, cont.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457200" y="1371600"/>
            <a:ext cx="8229240" cy="434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The dynamic behavior of a network and identifying key events was the aim of a study [Asur et al.] ...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The communication patterns of FOSS developers in a bug repository were examined [Howison et al.] ...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The tension between diversity and homogeneity in a community was studied [Kunegis et al.] ...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Community dynamics was the focus of a recent study [Hannemann and Klamma] on three open source bioinformatics communities.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c5000b"/>
                </a:solidFill>
                <a:latin typeface="Gill Sans Light"/>
                <a:ea typeface="ＭＳ Ｐゴシック"/>
              </a:rPr>
              <a:t>Most studies on FOSS have only been carried out on a small number of projects, and using snapshots in time. No study on the temporal dimension.</a:t>
            </a:r>
            <a:endParaRPr/>
          </a:p>
        </p:txBody>
      </p:sp>
      <p:sp>
        <p:nvSpPr>
          <p:cNvPr id="140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7EE02947-24FE-47BA-A457-1BF4E7DAD5D8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Related Work, cont.</a:t>
            </a:r>
            <a:endParaRPr/>
          </a:p>
        </p:txBody>
      </p:sp>
      <p:sp>
        <p:nvSpPr>
          <p:cNvPr id="142" name="TextShape 2"/>
          <p:cNvSpPr txBox="1"/>
          <p:nvPr/>
        </p:nvSpPr>
        <p:spPr>
          <a:xfrm>
            <a:off x="457200" y="1371600"/>
            <a:ext cx="8229240" cy="434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Research on forking exists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However, it's mostly </a:t>
            </a:r>
            <a:r>
              <a:rPr b="1"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post-hoc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What was the outcome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What was the cause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What we don't know about forking? (a number of unanswered questions)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Very little looking at the run-up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Predictability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Was it a long-run trend? or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Community polarized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Tipping point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We're missing that context (pre-), what we have now, is post-hoc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Finding better measures for influence, and the shift of influence</a:t>
            </a:r>
            <a:endParaRPr/>
          </a:p>
        </p:txBody>
      </p:sp>
      <p:sp>
        <p:nvSpPr>
          <p:cNvPr id="143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1F87269A-C61D-45C4-98C2-AF767F106D51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sp>
        <p:nvSpPr>
          <p:cNvPr id="144" name="TextShape 4"/>
          <p:cNvSpPr txBox="1"/>
          <p:nvPr/>
        </p:nvSpPr>
        <p:spPr>
          <a:xfrm>
            <a:off x="1645920" y="2011680"/>
            <a:ext cx="180720" cy="346320"/>
          </a:xfrm>
          <a:prstGeom prst="rect">
            <a:avLst/>
          </a:prstGeom>
        </p:spPr>
      </p:sp>
    </p:spTree>
  </p:cSld>
  <p:transition>
    <p:fade/>
  </p:transition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Motivation</a:t>
            </a:r>
            <a:endParaRPr/>
          </a:p>
        </p:txBody>
      </p:sp>
      <p:sp>
        <p:nvSpPr>
          <p:cNvPr id="146" name="TextShape 2"/>
          <p:cNvSpPr txBox="1"/>
          <p:nvPr/>
        </p:nvSpPr>
        <p:spPr>
          <a:xfrm>
            <a:off x="457200" y="1371600"/>
            <a:ext cx="8229240" cy="4343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To better understand and measure the evolution, social dynamics of FOSS projects, and integral components to understanding their evolution and direction, we need new and better tools.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This is important because projects fork all the time.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Managing growing pains is especially important in case of FOSS.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Recipes for success or stagnation, sustainability or fragmentation could be identifiable, leading to a set of best practices and pitfalls.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7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564BB1C8-4458-4774-9D69-8C6C1592AED7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</p:spTree>
  </p:cSld>
  <p:transition>
    <p:fade/>
  </p:transition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667080"/>
            <a:ext cx="8229240" cy="685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3600">
                <a:solidFill>
                  <a:srgbClr val="595959"/>
                </a:solidFill>
                <a:latin typeface="Gill Sans"/>
                <a:ea typeface="ＭＳ Ｐゴシック"/>
              </a:rPr>
              <a:t>Research Goals and Methods</a:t>
            </a: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457200" y="1371600"/>
            <a:ext cx="8229240" cy="18259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Social interactions data reflects the changes the community goes through, and is able to describe the context.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Three of the six reasons for forking are socially related.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595959"/>
                </a:solidFill>
                <a:latin typeface="Gill Sans Light"/>
                <a:ea typeface="ＭＳ Ｐゴシック"/>
              </a:rPr>
              <a:t>We aim to analyze, quantify and visualize how the community is structured, how it evolves, and the degree to which community involvement changes over time.</a:t>
            </a:r>
            <a:endParaRPr/>
          </a:p>
        </p:txBody>
      </p:sp>
      <p:sp>
        <p:nvSpPr>
          <p:cNvPr id="150" name="TextShape 3"/>
          <p:cNvSpPr txBox="1"/>
          <p:nvPr/>
        </p:nvSpPr>
        <p:spPr>
          <a:xfrm>
            <a:off x="457200" y="5991120"/>
            <a:ext cx="365400" cy="182520"/>
          </a:xfrm>
          <a:prstGeom prst="rect">
            <a:avLst/>
          </a:prstGeom>
        </p:spPr>
        <p:txBody>
          <a:bodyPr bIns="0" rIns="0" tIns="0"/>
          <a:p>
            <a:pPr>
              <a:lnSpc>
                <a:spcPct val="100000"/>
              </a:lnSpc>
            </a:pPr>
            <a:fld id="{29B6BDF8-84CC-4566-8BCC-CA87FC0DF1AE}" type="slidenum">
              <a:rPr lang="en-US" sz="1100">
                <a:solidFill>
                  <a:srgbClr val="717171"/>
                </a:solidFill>
                <a:latin typeface="Gill Sans Light"/>
                <a:ea typeface="ＭＳ Ｐゴシック"/>
              </a:rPr>
              <a:t>&lt;number&gt;</a:t>
            </a:fld>
            <a:endParaRPr/>
          </a:p>
        </p:txBody>
      </p:sp>
      <p:graphicFrame>
        <p:nvGraphicFramePr>
          <p:cNvPr id="151" name="Chart 5"/>
          <p:cNvGraphicFramePr/>
          <p:nvPr/>
        </p:nvGraphicFramePr>
        <p:xfrm>
          <a:off x="822960" y="3197880"/>
          <a:ext cx="7418520" cy="3352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